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</p:sldIdLst>
  <p:sldSz cx="18288000" cy="10287000"/>
  <p:notesSz cx="6858000" cy="9144000"/>
  <p:embeddedFontLst>
    <p:embeddedFont>
      <p:font typeface="Source Sans Pro" charset="1" panose="020B0503030403020204"/>
      <p:regular r:id="rId6"/>
    </p:embeddedFont>
    <p:embeddedFont>
      <p:font typeface="Source Sans Pro Bold" charset="1" panose="020B0703030403020204"/>
      <p:regular r:id="rId7"/>
    </p:embeddedFont>
    <p:embeddedFont>
      <p:font typeface="Source Sans Pro Italics" charset="1" panose="020B0503030403090204"/>
      <p:regular r:id="rId8"/>
    </p:embeddedFont>
    <p:embeddedFont>
      <p:font typeface="Source Sans Pro Bold Italics" charset="1" panose="020B07030304030902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Public Sans" charset="1" panose="00000000000000000000"/>
      <p:regular r:id="rId14"/>
    </p:embeddedFont>
    <p:embeddedFont>
      <p:font typeface="Public Sans Bold" charset="1" panose="00000000000000000000"/>
      <p:regular r:id="rId15"/>
    </p:embeddedFont>
    <p:embeddedFont>
      <p:font typeface="Public Sans Italics" charset="1" panose="00000000000000000000"/>
      <p:regular r:id="rId16"/>
    </p:embeddedFont>
    <p:embeddedFont>
      <p:font typeface="Public Sans Bold Italics" charset="1" panose="00000000000000000000"/>
      <p:regular r:id="rId17"/>
    </p:embeddedFont>
    <p:embeddedFont>
      <p:font typeface="Public Sans Thin" charset="1" panose="00000000000000000000"/>
      <p:regular r:id="rId18"/>
    </p:embeddedFont>
    <p:embeddedFont>
      <p:font typeface="Public Sans Thin Italics" charset="1" panose="00000000000000000000"/>
      <p:regular r:id="rId19"/>
    </p:embeddedFont>
    <p:embeddedFont>
      <p:font typeface="Public Sans Medium" charset="1" panose="00000000000000000000"/>
      <p:regular r:id="rId20"/>
    </p:embeddedFont>
    <p:embeddedFont>
      <p:font typeface="Public Sans Medium Italics" charset="1" panose="00000000000000000000"/>
      <p:regular r:id="rId21"/>
    </p:embeddedFont>
    <p:embeddedFont>
      <p:font typeface="Public Sans Heavy" charset="1" panose="00000000000000000000"/>
      <p:regular r:id="rId22"/>
    </p:embeddedFont>
    <p:embeddedFont>
      <p:font typeface="Public Sans Heavy Italics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slides/slide12.xml" Type="http://schemas.openxmlformats.org/officeDocument/2006/relationships/slide"/><Relationship Id="rId36" Target="slides/slide13.xml" Type="http://schemas.openxmlformats.org/officeDocument/2006/relationships/slide"/><Relationship Id="rId37" Target="slides/slide14.xml" Type="http://schemas.openxmlformats.org/officeDocument/2006/relationships/slide"/><Relationship Id="rId38" Target="slides/slide15.xml" Type="http://schemas.openxmlformats.org/officeDocument/2006/relationships/slide"/><Relationship Id="rId39" Target="slides/slide1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592" r="0" b="-1659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35248"/>
            <a:ext cx="18288000" cy="10322248"/>
            <a:chOff x="0" y="0"/>
            <a:chExt cx="3475695" cy="19617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75695" cy="1961778"/>
            </a:xfrm>
            <a:custGeom>
              <a:avLst/>
              <a:gdLst/>
              <a:ahLst/>
              <a:cxnLst/>
              <a:rect r="r" b="b" t="t" l="l"/>
              <a:pathLst>
                <a:path h="1961778" w="3475695">
                  <a:moveTo>
                    <a:pt x="0" y="0"/>
                  </a:moveTo>
                  <a:lnTo>
                    <a:pt x="3475695" y="0"/>
                  </a:lnTo>
                  <a:lnTo>
                    <a:pt x="3475695" y="1961778"/>
                  </a:lnTo>
                  <a:lnTo>
                    <a:pt x="0" y="1961778"/>
                  </a:lnTo>
                  <a:close/>
                </a:path>
              </a:pathLst>
            </a:custGeom>
            <a:solidFill>
              <a:srgbClr val="1A6FB0">
                <a:alpha val="84706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2267977" y="1619348"/>
            <a:ext cx="13752046" cy="5065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49"/>
              </a:lnSpc>
            </a:pPr>
            <a:r>
              <a:rPr lang="en-US" sz="7178">
                <a:solidFill>
                  <a:srgbClr val="FFFFFF"/>
                </a:solidFill>
                <a:latin typeface="Public Sans Heavy"/>
              </a:rPr>
              <a:t>ANALIZA COMPARATIVĂ A PRETURILOR IMOBILIARE ÎN EUROPA ȘI ASIA.</a:t>
            </a:r>
          </a:p>
          <a:p>
            <a:pPr algn="ctr">
              <a:lnSpc>
                <a:spcPts val="1004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875317" y="6287134"/>
            <a:ext cx="8537367" cy="2971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Source Sans Pro Bold"/>
              </a:rPr>
              <a:t>Cebotaru Daniel, IA-211, anul.III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Source Sans Pro"/>
              </a:rPr>
              <a:t>Universitatea Tehnică a Moldovei, Facultatea Calculatoare, Inginerie și Micro-Electronică, Informatică aplicată, Chișinău, Moldova.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60209" y="274873"/>
            <a:ext cx="14367583" cy="8983427"/>
          </a:xfrm>
          <a:custGeom>
            <a:avLst/>
            <a:gdLst/>
            <a:ahLst/>
            <a:cxnLst/>
            <a:rect r="r" b="b" t="t" l="l"/>
            <a:pathLst>
              <a:path h="8983427" w="14367583">
                <a:moveTo>
                  <a:pt x="0" y="0"/>
                </a:moveTo>
                <a:lnTo>
                  <a:pt x="14367582" y="0"/>
                </a:lnTo>
                <a:lnTo>
                  <a:pt x="14367582" y="8983427"/>
                </a:lnTo>
                <a:lnTo>
                  <a:pt x="0" y="8983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62398" y="9557282"/>
            <a:ext cx="840188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Public Sans Heavy"/>
              </a:rPr>
              <a:t>FIGURA 1.4 COSTUL MEDIU DE TRAI IN ASIA SI EUROPA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44073" y="463998"/>
            <a:ext cx="14399854" cy="8944468"/>
          </a:xfrm>
          <a:custGeom>
            <a:avLst/>
            <a:gdLst/>
            <a:ahLst/>
            <a:cxnLst/>
            <a:rect r="r" b="b" t="t" l="l"/>
            <a:pathLst>
              <a:path h="8944468" w="14399854">
                <a:moveTo>
                  <a:pt x="0" y="0"/>
                </a:moveTo>
                <a:lnTo>
                  <a:pt x="14399854" y="0"/>
                </a:lnTo>
                <a:lnTo>
                  <a:pt x="14399854" y="8944468"/>
                </a:lnTo>
                <a:lnTo>
                  <a:pt x="0" y="8944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03677" y="290299"/>
            <a:ext cx="14080646" cy="8800404"/>
          </a:xfrm>
          <a:custGeom>
            <a:avLst/>
            <a:gdLst/>
            <a:ahLst/>
            <a:cxnLst/>
            <a:rect r="r" b="b" t="t" l="l"/>
            <a:pathLst>
              <a:path h="8800404" w="14080646">
                <a:moveTo>
                  <a:pt x="0" y="0"/>
                </a:moveTo>
                <a:lnTo>
                  <a:pt x="14080646" y="0"/>
                </a:lnTo>
                <a:lnTo>
                  <a:pt x="14080646" y="8800403"/>
                </a:lnTo>
                <a:lnTo>
                  <a:pt x="0" y="8800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38400" y="9374641"/>
            <a:ext cx="1341120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Public Sans Heavy"/>
              </a:rPr>
              <a:t>FIGURA 1.6 PREȚUL PE METRU PĂTRAT IN FUNCȚIE DE TIPUL PROPRIETĂȚII IMOBILIARE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12901" y="622207"/>
            <a:ext cx="14462197" cy="9042585"/>
          </a:xfrm>
          <a:custGeom>
            <a:avLst/>
            <a:gdLst/>
            <a:ahLst/>
            <a:cxnLst/>
            <a:rect r="r" b="b" t="t" l="l"/>
            <a:pathLst>
              <a:path h="9042585" w="14462197">
                <a:moveTo>
                  <a:pt x="0" y="0"/>
                </a:moveTo>
                <a:lnTo>
                  <a:pt x="14462198" y="0"/>
                </a:lnTo>
                <a:lnTo>
                  <a:pt x="14462198" y="9042586"/>
                </a:lnTo>
                <a:lnTo>
                  <a:pt x="0" y="9042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49978" y="394013"/>
            <a:ext cx="13788044" cy="8621066"/>
          </a:xfrm>
          <a:custGeom>
            <a:avLst/>
            <a:gdLst/>
            <a:ahLst/>
            <a:cxnLst/>
            <a:rect r="r" b="b" t="t" l="l"/>
            <a:pathLst>
              <a:path h="8621066" w="13788044">
                <a:moveTo>
                  <a:pt x="0" y="0"/>
                </a:moveTo>
                <a:lnTo>
                  <a:pt x="13788044" y="0"/>
                </a:lnTo>
                <a:lnTo>
                  <a:pt x="13788044" y="8621066"/>
                </a:lnTo>
                <a:lnTo>
                  <a:pt x="0" y="8621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48150" y="9396575"/>
            <a:ext cx="13591699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Public Sans Heavy"/>
              </a:rPr>
              <a:t>FIGURA 1.7 FRECVENTA ETAJELOR SI CAMERELOR IN APARTAMENTE IN ASIA SI EUROPA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86496" y="467906"/>
            <a:ext cx="13778216" cy="8614922"/>
          </a:xfrm>
          <a:custGeom>
            <a:avLst/>
            <a:gdLst/>
            <a:ahLst/>
            <a:cxnLst/>
            <a:rect r="r" b="b" t="t" l="l"/>
            <a:pathLst>
              <a:path h="8614922" w="13778216">
                <a:moveTo>
                  <a:pt x="0" y="0"/>
                </a:moveTo>
                <a:lnTo>
                  <a:pt x="13778216" y="0"/>
                </a:lnTo>
                <a:lnTo>
                  <a:pt x="13778216" y="8614922"/>
                </a:lnTo>
                <a:lnTo>
                  <a:pt x="0" y="86149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48425" y="9462377"/>
            <a:ext cx="14854357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Public Sans Heavy"/>
              </a:rPr>
              <a:t>FIGURA 1.8 PRETURILE APARTAMENTELOR CU 1 CAMERĂ IN FUNCȚIE DE ANUL DE CONSTRUCȚIE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592" r="0" b="-1659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35248"/>
            <a:ext cx="18288000" cy="10322248"/>
            <a:chOff x="0" y="0"/>
            <a:chExt cx="3475695" cy="19617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75695" cy="1961778"/>
            </a:xfrm>
            <a:custGeom>
              <a:avLst/>
              <a:gdLst/>
              <a:ahLst/>
              <a:cxnLst/>
              <a:rect r="r" b="b" t="t" l="l"/>
              <a:pathLst>
                <a:path h="1961778" w="3475695">
                  <a:moveTo>
                    <a:pt x="0" y="0"/>
                  </a:moveTo>
                  <a:lnTo>
                    <a:pt x="3475695" y="0"/>
                  </a:lnTo>
                  <a:lnTo>
                    <a:pt x="3475695" y="1961778"/>
                  </a:lnTo>
                  <a:lnTo>
                    <a:pt x="0" y="1961778"/>
                  </a:lnTo>
                  <a:close/>
                </a:path>
              </a:pathLst>
            </a:custGeom>
            <a:solidFill>
              <a:srgbClr val="1A6FB0">
                <a:alpha val="84706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05077" y="2995467"/>
            <a:ext cx="15077846" cy="3789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49"/>
              </a:lnSpc>
            </a:pPr>
            <a:r>
              <a:rPr lang="en-US" sz="7178">
                <a:solidFill>
                  <a:srgbClr val="FFFFFF"/>
                </a:solidFill>
                <a:latin typeface="Public Sans Heavy"/>
              </a:rPr>
              <a:t>VĂ MULȚUMESC </a:t>
            </a:r>
          </a:p>
          <a:p>
            <a:pPr algn="ctr">
              <a:lnSpc>
                <a:spcPts val="10049"/>
              </a:lnSpc>
            </a:pPr>
            <a:r>
              <a:rPr lang="en-US" sz="7178">
                <a:solidFill>
                  <a:srgbClr val="FFFFFF"/>
                </a:solidFill>
                <a:latin typeface="Public Sans Heavy"/>
              </a:rPr>
              <a:t>PENTRU </a:t>
            </a:r>
          </a:p>
          <a:p>
            <a:pPr algn="ctr">
              <a:lnSpc>
                <a:spcPts val="10049"/>
              </a:lnSpc>
            </a:pPr>
            <a:r>
              <a:rPr lang="en-US" sz="7178">
                <a:solidFill>
                  <a:srgbClr val="FFFFFF"/>
                </a:solidFill>
                <a:latin typeface="Public Sans Heavy"/>
              </a:rPr>
              <a:t>ATENȚIE 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43126" y="724072"/>
            <a:ext cx="5428446" cy="863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Bold"/>
              </a:rPr>
              <a:t>I. INTRODUCERE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304232"/>
            <a:ext cx="16216174" cy="5704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2"/>
              </a:lnSpc>
            </a:pPr>
            <a:r>
              <a:rPr lang="en-US" sz="4065">
                <a:solidFill>
                  <a:srgbClr val="FFFFFF"/>
                </a:solidFill>
                <a:latin typeface="Source Sans Pro Bold"/>
              </a:rPr>
              <a:t>Piețele imobiliare din Europa și Asia au devenit subiecte de interes major, reflectând nu doar evoluția economică a acestor regiuni, dar și dinamica schimbărilor sociale, politice și culturale. Acest proiect se concentrează asupra unei analize comparative a prețurilor imobiliare în cele două continente, având drept scop înțelegerea factorilor care influențează aceste prețuri și evidențierea diferențelor semnificative între ele.</a:t>
            </a:r>
          </a:p>
          <a:p>
            <a:pPr algn="just">
              <a:lnSpc>
                <a:spcPts val="5692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1089" y="923925"/>
            <a:ext cx="12840674" cy="174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Heavy"/>
              </a:rPr>
              <a:t>II. PROBLEMA ȘI IPOTEZA</a:t>
            </a:r>
          </a:p>
          <a:p>
            <a:pPr>
              <a:lnSpc>
                <a:spcPts val="700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56921" y="2715471"/>
            <a:ext cx="16974158" cy="524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88"/>
              </a:lnSpc>
            </a:pPr>
            <a:r>
              <a:rPr lang="en-US" sz="3966">
                <a:solidFill>
                  <a:srgbClr val="FFFFFF"/>
                </a:solidFill>
                <a:latin typeface="Public Sans Heavy"/>
              </a:rPr>
              <a:t>PROBLEMA DE CERCETARE ÎN CADRUL ACESTEI LUCRĂRI ESTE :</a:t>
            </a:r>
          </a:p>
          <a:p>
            <a:pPr>
              <a:lnSpc>
                <a:spcPts val="5988"/>
              </a:lnSpc>
            </a:pPr>
            <a:r>
              <a:rPr lang="en-US" sz="3966">
                <a:solidFill>
                  <a:srgbClr val="FFFFFF"/>
                </a:solidFill>
                <a:latin typeface="Public Sans"/>
              </a:rPr>
              <a:t>“DE CE PRETURILE IMOBILILOR VARIAZĂ IN FUNCȚIE DE CONTINENT SI IN CARE DIN ACESTEA ESTE MAI PREFERABIL DE ACHIZIȚIONAT UN IMOBIL CU SCOP DE TRAI SAU INVESTIRE.”</a:t>
            </a:r>
          </a:p>
          <a:p>
            <a:pPr>
              <a:lnSpc>
                <a:spcPts val="5988"/>
              </a:lnSpc>
            </a:pPr>
            <a:r>
              <a:rPr lang="en-US" sz="3966">
                <a:solidFill>
                  <a:srgbClr val="FFFFFF"/>
                </a:solidFill>
                <a:latin typeface="Public Sans Heavy"/>
              </a:rPr>
              <a:t>IPOTEZA STABILITĂ DE MINE IN CADRUL ACESTEI LUCRĂRI ESTE :</a:t>
            </a:r>
          </a:p>
          <a:p>
            <a:pPr>
              <a:lnSpc>
                <a:spcPts val="5988"/>
              </a:lnSpc>
            </a:pPr>
            <a:r>
              <a:rPr lang="en-US" sz="3966">
                <a:solidFill>
                  <a:srgbClr val="FFFFFF"/>
                </a:solidFill>
                <a:latin typeface="Public Sans"/>
              </a:rPr>
              <a:t>„EUROPA ESTE CONTINENTUL MAI BUN PENTRU ACHIZIȚIONAREA UNUI IMOBIL CU SCOP DE TRAI SAU INVESTIRE”.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74260"/>
            <a:ext cx="12627458" cy="174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Heavy"/>
              </a:rPr>
              <a:t>III. SCOPUL ȘI OBIECTIVELE PROPUSE</a:t>
            </a:r>
          </a:p>
          <a:p>
            <a:pPr>
              <a:lnSpc>
                <a:spcPts val="700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83662" y="2137959"/>
            <a:ext cx="16802787" cy="6844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62"/>
              </a:lnSpc>
              <a:spcBef>
                <a:spcPct val="0"/>
              </a:spcBef>
            </a:pPr>
            <a:r>
              <a:rPr lang="en-US" sz="3901">
                <a:solidFill>
                  <a:srgbClr val="FFFFFF"/>
                </a:solidFill>
                <a:latin typeface="Public Sans Bold"/>
              </a:rPr>
              <a:t>SCOPUL </a:t>
            </a:r>
            <a:r>
              <a:rPr lang="en-US" sz="3901">
                <a:solidFill>
                  <a:srgbClr val="FFFFFF"/>
                </a:solidFill>
                <a:latin typeface="Public Sans"/>
              </a:rPr>
              <a:t>PRINCIPAL AL ACESTE LUCRĂRI ESTE COMPARAREA PRETURILOR DIN EUROPA ȘI ASIA, DAR SI AFLAREA RĂSPUNSULUI PENTRU IPOTEZA STABILITĂ. </a:t>
            </a:r>
          </a:p>
          <a:p>
            <a:pPr>
              <a:lnSpc>
                <a:spcPts val="5462"/>
              </a:lnSpc>
              <a:spcBef>
                <a:spcPct val="0"/>
              </a:spcBef>
            </a:pPr>
          </a:p>
          <a:p>
            <a:pPr>
              <a:lnSpc>
                <a:spcPts val="5462"/>
              </a:lnSpc>
              <a:spcBef>
                <a:spcPct val="0"/>
              </a:spcBef>
            </a:pPr>
            <a:r>
              <a:rPr lang="en-US" sz="3901">
                <a:solidFill>
                  <a:srgbClr val="FFFFFF"/>
                </a:solidFill>
                <a:latin typeface="Public Sans Bold"/>
              </a:rPr>
              <a:t>OBIECTIVELE PRINCIPALE SUNT :</a:t>
            </a:r>
          </a:p>
          <a:p>
            <a:pPr marL="842402" indent="-421201" lvl="1">
              <a:lnSpc>
                <a:spcPts val="5462"/>
              </a:lnSpc>
              <a:buFont typeface="Arial"/>
              <a:buChar char="•"/>
            </a:pPr>
            <a:r>
              <a:rPr lang="en-US" sz="3901">
                <a:solidFill>
                  <a:srgbClr val="FFFFFF"/>
                </a:solidFill>
                <a:latin typeface="Public Sans"/>
              </a:rPr>
              <a:t> SĂ ANALIZEZ PREȚURILE DIN EUROPA ȘI ASIA.</a:t>
            </a:r>
          </a:p>
          <a:p>
            <a:pPr marL="842402" indent="-421201" lvl="1">
              <a:lnSpc>
                <a:spcPts val="5462"/>
              </a:lnSpc>
              <a:buFont typeface="Arial"/>
              <a:buChar char="•"/>
            </a:pPr>
            <a:r>
              <a:rPr lang="en-US" sz="3901">
                <a:solidFill>
                  <a:srgbClr val="FFFFFF"/>
                </a:solidFill>
                <a:latin typeface="Public Sans"/>
              </a:rPr>
              <a:t> SĂ FOLOSESC METODE PENTRU STATISTICĂ SI GRAFICĂ.</a:t>
            </a:r>
          </a:p>
          <a:p>
            <a:pPr marL="842402" indent="-421201" lvl="1">
              <a:lnSpc>
                <a:spcPts val="5462"/>
              </a:lnSpc>
              <a:buFont typeface="Arial"/>
              <a:buChar char="•"/>
            </a:pPr>
            <a:r>
              <a:rPr lang="en-US" sz="3901">
                <a:solidFill>
                  <a:srgbClr val="FFFFFF"/>
                </a:solidFill>
                <a:latin typeface="Public Sans"/>
              </a:rPr>
              <a:t> SĂ AFLU REGRESIA LINIARĂ.</a:t>
            </a:r>
          </a:p>
          <a:p>
            <a:pPr marL="842402" indent="-421201" lvl="1">
              <a:lnSpc>
                <a:spcPts val="5462"/>
              </a:lnSpc>
              <a:buFont typeface="Arial"/>
              <a:buChar char="•"/>
            </a:pPr>
            <a:r>
              <a:rPr lang="en-US" sz="3901">
                <a:solidFill>
                  <a:srgbClr val="FFFFFF"/>
                </a:solidFill>
                <a:latin typeface="Public Sans"/>
              </a:rPr>
              <a:t> SĂ REZOLV PROBLEMA PROPUSĂ.</a:t>
            </a:r>
          </a:p>
          <a:p>
            <a:pPr>
              <a:lnSpc>
                <a:spcPts val="546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86640" y="463312"/>
            <a:ext cx="11514720" cy="174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Heavy"/>
              </a:rPr>
              <a:t>DESCRIEREA SETULUI DE DATE GENERAL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704465"/>
            <a:ext cx="16727781" cy="5671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96"/>
              </a:lnSpc>
              <a:spcBef>
                <a:spcPct val="0"/>
              </a:spcBef>
            </a:pPr>
            <a:r>
              <a:rPr lang="en-US" sz="2712">
                <a:solidFill>
                  <a:srgbClr val="FFFFFF"/>
                </a:solidFill>
                <a:latin typeface="Public Sans"/>
              </a:rPr>
              <a:t>SETUL DE DATE UTILIZAT ÎN ACEST ARTICOL PROVINE DE LA REALTING.COM, UN SISTEM INTERNAȚIONAL DE VÂNZĂRI AFILIATE CUNOSCUT PENTRU FACILITAREA TRANZACȚIILOR IMOBILIARE SIGURE ȘI CONVENABILE LA NIVEL MONDIAL. </a:t>
            </a:r>
          </a:p>
          <a:p>
            <a:pPr algn="just">
              <a:lnSpc>
                <a:spcPts val="3796"/>
              </a:lnSpc>
              <a:spcBef>
                <a:spcPct val="0"/>
              </a:spcBef>
            </a:pPr>
          </a:p>
          <a:p>
            <a:pPr algn="just">
              <a:lnSpc>
                <a:spcPts val="3796"/>
              </a:lnSpc>
              <a:spcBef>
                <a:spcPct val="0"/>
              </a:spcBef>
            </a:pPr>
            <a:r>
              <a:rPr lang="en-US" sz="2712">
                <a:solidFill>
                  <a:srgbClr val="FFFFFF"/>
                </a:solidFill>
                <a:latin typeface="Public Sans"/>
              </a:rPr>
              <a:t>        ACEST SET DE DATE OFERĂ INFORMAȚII DESPRE DIVERSE PROPRIETĂȚI DIN ÎNTREAGA LUME, TRANSFORMÂNDU-L ÎNTR-O RESURSĂ VALOROASĂ PENTRU ANALIZA PIEȚEI IMOBILIARE, EVALUAREA PROPRIETĂȚILOR ȘI PROGNOZA TENDINȚELOR.</a:t>
            </a:r>
          </a:p>
          <a:p>
            <a:pPr algn="just">
              <a:lnSpc>
                <a:spcPts val="3796"/>
              </a:lnSpc>
              <a:spcBef>
                <a:spcPct val="0"/>
              </a:spcBef>
            </a:pPr>
            <a:r>
              <a:rPr lang="en-US" sz="2712">
                <a:solidFill>
                  <a:srgbClr val="FFFFFF"/>
                </a:solidFill>
                <a:latin typeface="Public Sans"/>
              </a:rPr>
              <a:t>CONȚINUTUL SETULUI DE DATE INCLUDE INFORMAȚII DESPRE O GAMĂ VARIATĂ DE PROPRIETĂȚI, FIECARE REPREZENTATĂ PRINTR-UN RÂND DE DATE. </a:t>
            </a:r>
          </a:p>
          <a:p>
            <a:pPr algn="just">
              <a:lnSpc>
                <a:spcPts val="3796"/>
              </a:lnSpc>
              <a:spcBef>
                <a:spcPct val="0"/>
              </a:spcBef>
            </a:pPr>
          </a:p>
          <a:p>
            <a:pPr algn="just">
              <a:lnSpc>
                <a:spcPts val="3796"/>
              </a:lnSpc>
              <a:spcBef>
                <a:spcPct val="0"/>
              </a:spcBef>
            </a:pPr>
            <a:r>
              <a:rPr lang="en-US" sz="2712">
                <a:solidFill>
                  <a:srgbClr val="FFFFFF"/>
                </a:solidFill>
                <a:latin typeface="Public Sans"/>
              </a:rPr>
              <a:t>SETUL DE DATE ALES ARE 147 536 DE RÂNDURI ȘI 15 COLOANE, TOATE CONȚIN DATE IMPORTANTE PENTRU ANALIZĂ.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55821" y="321052"/>
            <a:ext cx="12576357" cy="174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Heavy"/>
              </a:rPr>
              <a:t>ANALIZA EXPLORATORIE A DATELOR</a:t>
            </a:r>
          </a:p>
          <a:p>
            <a:pPr>
              <a:lnSpc>
                <a:spcPts val="700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77359" y="1533673"/>
            <a:ext cx="16107403" cy="772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3"/>
              </a:lnSpc>
              <a:spcBef>
                <a:spcPct val="0"/>
              </a:spcBef>
            </a:pPr>
            <a:r>
              <a:rPr lang="en-US" sz="3130">
                <a:solidFill>
                  <a:srgbClr val="FFFFFF"/>
                </a:solidFill>
                <a:latin typeface="Public Sans Heavy"/>
              </a:rPr>
              <a:t>IN CADRUL ACESTUI PROIECT :</a:t>
            </a:r>
          </a:p>
          <a:p>
            <a:pPr algn="just">
              <a:lnSpc>
                <a:spcPts val="4383"/>
              </a:lnSpc>
              <a:spcBef>
                <a:spcPct val="0"/>
              </a:spcBef>
            </a:pPr>
          </a:p>
          <a:p>
            <a:pPr algn="just" marL="675971" indent="-337986" lvl="1">
              <a:lnSpc>
                <a:spcPts val="4383"/>
              </a:lnSpc>
              <a:buFont typeface="Arial"/>
              <a:buChar char="•"/>
            </a:pPr>
            <a:r>
              <a:rPr lang="en-US" sz="3130">
                <a:solidFill>
                  <a:srgbClr val="FFFFFF"/>
                </a:solidFill>
                <a:latin typeface="Public Sans"/>
              </a:rPr>
              <a:t>AM UTILIZAT DATELE PENTRU A CALCULA PREȚUL PE METRU PĂTRAT ÎN EUROPA ȘI ASIA, AM FACUT O ANALIZĂ COMPARATIVĂ ÎNTRE CELE DOUĂ CONTINENTE, EVIDENȚIIND VARIAȚIILE SEMNIFICATIVE ÎN COSTURILE IMOBILIARE. </a:t>
            </a:r>
          </a:p>
          <a:p>
            <a:pPr algn="just" marL="675971" indent="-337986" lvl="1">
              <a:lnSpc>
                <a:spcPts val="4383"/>
              </a:lnSpc>
              <a:buFont typeface="Arial"/>
              <a:buChar char="•"/>
            </a:pPr>
            <a:r>
              <a:rPr lang="en-US" sz="3130">
                <a:solidFill>
                  <a:srgbClr val="FFFFFF"/>
                </a:solidFill>
                <a:latin typeface="Public Sans"/>
              </a:rPr>
              <a:t>AM INVESTIGAT CORELAȚIILE DINTRE PREȚURILE IMOBILIARE ȘI FACTORII SPECIFICI, CUM AR FI ANUL DE CONSTRUCȚIE, NUMĂRUL DE ETAJE ȘI SUPRAFAȚA TOTALĂ . </a:t>
            </a:r>
          </a:p>
          <a:p>
            <a:pPr algn="just" marL="675971" indent="-337986" lvl="1">
              <a:lnSpc>
                <a:spcPts val="4383"/>
              </a:lnSpc>
              <a:buFont typeface="Arial"/>
              <a:buChar char="•"/>
            </a:pPr>
            <a:r>
              <a:rPr lang="en-US" sz="3130">
                <a:solidFill>
                  <a:srgbClr val="FFFFFF"/>
                </a:solidFill>
                <a:latin typeface="Public Sans"/>
              </a:rPr>
              <a:t>AM ÎNCORPORAT DATELE PRIVIND COSTUL VIEȚII  ÎN ANALIZA, EXPLORÂND LEGĂTURILE DINTRE COSTUL VIEȚII ȘI PREȚURILE IMOBILIARE ÎN DIVERSE ȚĂRI. </a:t>
            </a:r>
          </a:p>
          <a:p>
            <a:pPr algn="just" marL="675971" indent="-337986" lvl="1">
              <a:lnSpc>
                <a:spcPts val="4383"/>
              </a:lnSpc>
              <a:buFont typeface="Arial"/>
              <a:buChar char="•"/>
            </a:pPr>
            <a:r>
              <a:rPr lang="en-US" sz="3130">
                <a:solidFill>
                  <a:srgbClr val="FFFFFF"/>
                </a:solidFill>
                <a:latin typeface="Public Sans"/>
              </a:rPr>
              <a:t>AM IDENTIFICAT ȘI ANALIZAT CARACTERISTICILE SPECIFICE ALE PIEȚELOR IMOBILIARE, CUM AR FI FRECVENȚA ETAJELOR ÎN CLĂDIRI ȘI DISTRIBUȚIA NUMĂRULUI DE CAMERE ÎN APARTAMENTE.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98870" y="1759613"/>
            <a:ext cx="6590544" cy="174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Public Sans Heavy"/>
              </a:rPr>
              <a:t>REZULTATE</a:t>
            </a:r>
          </a:p>
          <a:p>
            <a:pPr>
              <a:lnSpc>
                <a:spcPts val="700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2280035" y="3797956"/>
            <a:ext cx="13727930" cy="3590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39"/>
              </a:lnSpc>
              <a:spcBef>
                <a:spcPct val="0"/>
              </a:spcBef>
            </a:pPr>
            <a:r>
              <a:rPr lang="en-US" sz="3385">
                <a:solidFill>
                  <a:srgbClr val="FFFFFF"/>
                </a:solidFill>
                <a:latin typeface="Public Sans Heavy"/>
              </a:rPr>
              <a:t>ÎN URMA ANALIZEI COMPARATIVE A PIEȚELOR IMOBILIARE DIN EUROPA ȘI ASIA AM PRIMIT REZULTATE SI INFORMATII IMPORTANTE PENTRU A REZOLVA PROBLEMA PROPUSA, SCOPUL SI OBIECTIVELE.</a:t>
            </a:r>
          </a:p>
          <a:p>
            <a:pPr algn="just">
              <a:lnSpc>
                <a:spcPts val="4739"/>
              </a:lnSpc>
              <a:spcBef>
                <a:spcPct val="0"/>
              </a:spcBef>
            </a:pPr>
          </a:p>
          <a:p>
            <a:pPr algn="just">
              <a:lnSpc>
                <a:spcPts val="47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00129" y="550767"/>
            <a:ext cx="13048874" cy="8547013"/>
          </a:xfrm>
          <a:custGeom>
            <a:avLst/>
            <a:gdLst/>
            <a:ahLst/>
            <a:cxnLst/>
            <a:rect r="r" b="b" t="t" l="l"/>
            <a:pathLst>
              <a:path h="8547013" w="13048874">
                <a:moveTo>
                  <a:pt x="0" y="0"/>
                </a:moveTo>
                <a:lnTo>
                  <a:pt x="13048874" y="0"/>
                </a:lnTo>
                <a:lnTo>
                  <a:pt x="13048874" y="8547013"/>
                </a:lnTo>
                <a:lnTo>
                  <a:pt x="0" y="8547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04626" y="9447613"/>
            <a:ext cx="8078748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Public Sans Heavy"/>
              </a:rPr>
              <a:t>FIGURA 1.1 MEDIA PRETURILOR DIN ASIA ȘI EUROPA.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6F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24794" y="1028700"/>
            <a:ext cx="11638412" cy="7274007"/>
          </a:xfrm>
          <a:custGeom>
            <a:avLst/>
            <a:gdLst/>
            <a:ahLst/>
            <a:cxnLst/>
            <a:rect r="r" b="b" t="t" l="l"/>
            <a:pathLst>
              <a:path h="7274007" w="11638412">
                <a:moveTo>
                  <a:pt x="0" y="0"/>
                </a:moveTo>
                <a:lnTo>
                  <a:pt x="11638412" y="0"/>
                </a:lnTo>
                <a:lnTo>
                  <a:pt x="11638412" y="7274007"/>
                </a:lnTo>
                <a:lnTo>
                  <a:pt x="0" y="72740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735836" y="9337943"/>
            <a:ext cx="6816328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Public Sans Heavy"/>
              </a:rPr>
              <a:t>FIGURA 1.2 NUMĂRUL DE IMOBILE DUPĂ TIP.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DAF3UPVSCNE</dc:identifier>
  <dcterms:modified xsi:type="dcterms:W3CDTF">2011-08-01T06:04:30Z</dcterms:modified>
  <cp:revision>1</cp:revision>
  <dc:title>PPP</dc:title>
</cp:coreProperties>
</file>

<file path=docProps/thumbnail.jpeg>
</file>